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media/image3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56" r:id="rId2"/>
    <p:sldId id="260" r:id="rId3"/>
    <p:sldId id="279" r:id="rId4"/>
    <p:sldId id="280" r:id="rId5"/>
    <p:sldId id="259" r:id="rId6"/>
    <p:sldId id="257" r:id="rId7"/>
    <p:sldId id="258" r:id="rId8"/>
    <p:sldId id="261" r:id="rId9"/>
    <p:sldId id="263" r:id="rId10"/>
    <p:sldId id="266" r:id="rId11"/>
    <p:sldId id="262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8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5403E81E-E9EA-45C5-9B61-21D3B834EE2A}">
          <p14:sldIdLst>
            <p14:sldId id="256"/>
          </p14:sldIdLst>
        </p14:section>
        <p14:section name="About US" id="{7421DB86-C9E6-4F27-A1AF-7942F2518C3B}">
          <p14:sldIdLst>
            <p14:sldId id="260"/>
            <p14:sldId id="279"/>
            <p14:sldId id="280"/>
            <p14:sldId id="259"/>
            <p14:sldId id="257"/>
            <p14:sldId id="258"/>
          </p14:sldIdLst>
        </p14:section>
        <p14:section name="Services" id="{2D9AC1BB-9BD4-4663-BC38-D1F8E2FC9C79}">
          <p14:sldIdLst>
            <p14:sldId id="261"/>
            <p14:sldId id="263"/>
            <p14:sldId id="266"/>
            <p14:sldId id="262"/>
          </p14:sldIdLst>
        </p14:section>
        <p14:section name="Portofolio" id="{2A315F98-5539-4710-8462-16727152D327}">
          <p14:sldIdLst>
            <p14:sldId id="264"/>
            <p14:sldId id="267"/>
            <p14:sldId id="268"/>
            <p14:sldId id="269"/>
          </p14:sldIdLst>
        </p14:section>
        <p14:section name="Our Section" id="{50E30649-5036-427F-8C3B-B7A15AF1FA1A}">
          <p14:sldIdLst>
            <p14:sldId id="270"/>
            <p14:sldId id="271"/>
            <p14:sldId id="272"/>
            <p14:sldId id="278"/>
            <p14:sldId id="277"/>
          </p14:sldIdLst>
        </p14:section>
        <p14:section name="Mock Up" id="{0FC72561-FF01-412F-A8A3-38295183D29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DFDFD"/>
    <a:srgbClr val="FFCD2F"/>
    <a:srgbClr val="262626"/>
    <a:srgbClr val="5E7459"/>
    <a:srgbClr val="261E47"/>
    <a:srgbClr val="205319"/>
    <a:srgbClr val="E4E4E4"/>
    <a:srgbClr val="DBDBDB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3" autoAdjust="0"/>
  </p:normalViewPr>
  <p:slideViewPr>
    <p:cSldViewPr snapToGrid="0">
      <p:cViewPr varScale="1">
        <p:scale>
          <a:sx n="73" d="100"/>
          <a:sy n="73" d="100"/>
        </p:scale>
        <p:origin x="10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-8376"/>
    </p:cViewPr>
  </p:sorterViewPr>
  <p:notesViewPr>
    <p:cSldViewPr snapToGrid="0">
      <p:cViewPr varScale="1">
        <p:scale>
          <a:sx n="55" d="100"/>
          <a:sy n="55" d="100"/>
        </p:scale>
        <p:origin x="204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528F3-5C45-4CDC-AD88-56A8358561D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3031-D6E9-4A10-8272-54F7CBC29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95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19A0D-DBD5-4284-A57B-37A0D3FB5C2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8666-35B2-42A7-8F66-077C4D5CE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3582386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7040881" cy="358238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40881" y="3582386"/>
            <a:ext cx="5151120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8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73589" y="1714398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955178" y="1714398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36767" y="1714398"/>
            <a:ext cx="3618411" cy="32756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5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5132" y="2325187"/>
            <a:ext cx="3264888" cy="410173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90244" y="470262"/>
            <a:ext cx="3264888" cy="410173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15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08893" y="546462"/>
            <a:ext cx="4422699" cy="438748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35616" y="3932642"/>
            <a:ext cx="2391952" cy="237290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2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668736" y="862509"/>
            <a:ext cx="2391952" cy="397074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98575" y="2038165"/>
            <a:ext cx="2391952" cy="397074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728414" y="862509"/>
            <a:ext cx="2391952" cy="397074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32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016435" y="0"/>
            <a:ext cx="3175565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016434" y="3422469"/>
            <a:ext cx="3175565" cy="343553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40866" y="0"/>
            <a:ext cx="3175565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840868" y="3422469"/>
            <a:ext cx="3175565" cy="343553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42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74229" y="829492"/>
            <a:ext cx="6117771" cy="602850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829492"/>
            <a:ext cx="1423851" cy="419970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13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381897" y="2416629"/>
            <a:ext cx="5947954" cy="370985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1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71600" y="2416629"/>
            <a:ext cx="5947954" cy="370985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72548" y="3322318"/>
            <a:ext cx="4319452" cy="176784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5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3422469"/>
            <a:ext cx="6113417" cy="343553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13417" y="3422469"/>
            <a:ext cx="6078583" cy="343553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84467" y="0"/>
            <a:ext cx="3857898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4184466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42366" y="0"/>
            <a:ext cx="4184468" cy="342246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9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6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69085" y="0"/>
            <a:ext cx="3857898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16181" y="4527665"/>
            <a:ext cx="5777344" cy="176784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6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24254" y="401782"/>
            <a:ext cx="5167745" cy="405938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24255" y="4735483"/>
            <a:ext cx="5167745" cy="1767841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953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27417" y="429490"/>
            <a:ext cx="3574473" cy="602672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26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51162" y="2978727"/>
            <a:ext cx="3574473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336471" y="2978727"/>
            <a:ext cx="3574473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21780" y="2978727"/>
            <a:ext cx="3574473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52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7418" y="3906981"/>
            <a:ext cx="2758722" cy="2576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754582" y="3906981"/>
            <a:ext cx="2758722" cy="2576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7418" y="415635"/>
            <a:ext cx="5695886" cy="3338945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34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408435" y="1594294"/>
            <a:ext cx="3199432" cy="4203984"/>
          </a:xfrm>
          <a:custGeom>
            <a:avLst/>
            <a:gdLst>
              <a:gd name="connsiteX0" fmla="*/ 0 w 3199432"/>
              <a:gd name="connsiteY0" fmla="*/ 0 h 4203984"/>
              <a:gd name="connsiteX1" fmla="*/ 3199432 w 3199432"/>
              <a:gd name="connsiteY1" fmla="*/ 0 h 4203984"/>
              <a:gd name="connsiteX2" fmla="*/ 3199432 w 3199432"/>
              <a:gd name="connsiteY2" fmla="*/ 4203984 h 4203984"/>
              <a:gd name="connsiteX3" fmla="*/ 0 w 3199432"/>
              <a:gd name="connsiteY3" fmla="*/ 4203984 h 420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9432" h="4203984">
                <a:moveTo>
                  <a:pt x="0" y="0"/>
                </a:moveTo>
                <a:lnTo>
                  <a:pt x="3199432" y="0"/>
                </a:lnTo>
                <a:lnTo>
                  <a:pt x="3199432" y="4203984"/>
                </a:lnTo>
                <a:lnTo>
                  <a:pt x="0" y="4203984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94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158130" y="1603020"/>
            <a:ext cx="4980989" cy="2828303"/>
          </a:xfrm>
          <a:custGeom>
            <a:avLst/>
            <a:gdLst>
              <a:gd name="connsiteX0" fmla="*/ 0 w 4980989"/>
              <a:gd name="connsiteY0" fmla="*/ 0 h 2863690"/>
              <a:gd name="connsiteX1" fmla="*/ 4980989 w 4980989"/>
              <a:gd name="connsiteY1" fmla="*/ 0 h 2863690"/>
              <a:gd name="connsiteX2" fmla="*/ 4980989 w 4980989"/>
              <a:gd name="connsiteY2" fmla="*/ 2863690 h 2863690"/>
              <a:gd name="connsiteX3" fmla="*/ 0 w 4980989"/>
              <a:gd name="connsiteY3" fmla="*/ 2863690 h 286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0989" h="2863690">
                <a:moveTo>
                  <a:pt x="0" y="0"/>
                </a:moveTo>
                <a:lnTo>
                  <a:pt x="4980989" y="0"/>
                </a:lnTo>
                <a:lnTo>
                  <a:pt x="4980989" y="2863690"/>
                </a:lnTo>
                <a:lnTo>
                  <a:pt x="0" y="286369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17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864371" y="3320880"/>
            <a:ext cx="4125458" cy="2629168"/>
          </a:xfrm>
          <a:custGeom>
            <a:avLst/>
            <a:gdLst>
              <a:gd name="connsiteX0" fmla="*/ 0 w 4125458"/>
              <a:gd name="connsiteY0" fmla="*/ 0 h 2629168"/>
              <a:gd name="connsiteX1" fmla="*/ 4125458 w 4125458"/>
              <a:gd name="connsiteY1" fmla="*/ 0 h 2629168"/>
              <a:gd name="connsiteX2" fmla="*/ 4125458 w 4125458"/>
              <a:gd name="connsiteY2" fmla="*/ 2629168 h 2629168"/>
              <a:gd name="connsiteX3" fmla="*/ 0 w 4125458"/>
              <a:gd name="connsiteY3" fmla="*/ 2629168 h 262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5458" h="2629168">
                <a:moveTo>
                  <a:pt x="0" y="0"/>
                </a:moveTo>
                <a:lnTo>
                  <a:pt x="4125458" y="0"/>
                </a:lnTo>
                <a:lnTo>
                  <a:pt x="4125458" y="2629168"/>
                </a:lnTo>
                <a:lnTo>
                  <a:pt x="0" y="262916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072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253789" y="1072542"/>
            <a:ext cx="2238375" cy="4732424"/>
          </a:xfrm>
          <a:custGeom>
            <a:avLst/>
            <a:gdLst>
              <a:gd name="connsiteX0" fmla="*/ 228292 w 2238375"/>
              <a:gd name="connsiteY0" fmla="*/ 0 h 4732424"/>
              <a:gd name="connsiteX1" fmla="*/ 2010083 w 2238375"/>
              <a:gd name="connsiteY1" fmla="*/ 0 h 4732424"/>
              <a:gd name="connsiteX2" fmla="*/ 2238375 w 2238375"/>
              <a:gd name="connsiteY2" fmla="*/ 228292 h 4732424"/>
              <a:gd name="connsiteX3" fmla="*/ 2238375 w 2238375"/>
              <a:gd name="connsiteY3" fmla="*/ 4504132 h 4732424"/>
              <a:gd name="connsiteX4" fmla="*/ 2010083 w 2238375"/>
              <a:gd name="connsiteY4" fmla="*/ 4732424 h 4732424"/>
              <a:gd name="connsiteX5" fmla="*/ 228292 w 2238375"/>
              <a:gd name="connsiteY5" fmla="*/ 4732424 h 4732424"/>
              <a:gd name="connsiteX6" fmla="*/ 0 w 2238375"/>
              <a:gd name="connsiteY6" fmla="*/ 4504132 h 4732424"/>
              <a:gd name="connsiteX7" fmla="*/ 0 w 2238375"/>
              <a:gd name="connsiteY7" fmla="*/ 228292 h 4732424"/>
              <a:gd name="connsiteX8" fmla="*/ 228292 w 2238375"/>
              <a:gd name="connsiteY8" fmla="*/ 0 h 473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8375" h="4732424">
                <a:moveTo>
                  <a:pt x="228292" y="0"/>
                </a:moveTo>
                <a:lnTo>
                  <a:pt x="2010083" y="0"/>
                </a:lnTo>
                <a:cubicBezTo>
                  <a:pt x="2136165" y="0"/>
                  <a:pt x="2238375" y="102210"/>
                  <a:pt x="2238375" y="228292"/>
                </a:cubicBezTo>
                <a:lnTo>
                  <a:pt x="2238375" y="4504132"/>
                </a:lnTo>
                <a:cubicBezTo>
                  <a:pt x="2238375" y="4630214"/>
                  <a:pt x="2136165" y="4732424"/>
                  <a:pt x="2010083" y="4732424"/>
                </a:cubicBezTo>
                <a:lnTo>
                  <a:pt x="228292" y="4732424"/>
                </a:lnTo>
                <a:cubicBezTo>
                  <a:pt x="102210" y="4732424"/>
                  <a:pt x="0" y="4630214"/>
                  <a:pt x="0" y="4504132"/>
                </a:cubicBezTo>
                <a:lnTo>
                  <a:pt x="0" y="228292"/>
                </a:lnTo>
                <a:cubicBezTo>
                  <a:pt x="0" y="102210"/>
                  <a:pt x="102210" y="0"/>
                  <a:pt x="228292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8685" y="3476172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8685" y="222384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71978" y="3476172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71978" y="222384"/>
            <a:ext cx="3175565" cy="313767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5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403773" y="483327"/>
            <a:ext cx="3274422" cy="590441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976951" y="483327"/>
            <a:ext cx="3274422" cy="590441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99017" y="609599"/>
            <a:ext cx="6348549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5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65647" y="609599"/>
            <a:ext cx="3277326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542973" y="609599"/>
            <a:ext cx="3277326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9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222343" y="609601"/>
            <a:ext cx="3287486" cy="306977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428342" y="3142343"/>
            <a:ext cx="3287486" cy="306977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91773" y="1009175"/>
            <a:ext cx="2809964" cy="4804814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16402" y="609599"/>
            <a:ext cx="3277326" cy="560396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6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29659" y="1640114"/>
            <a:ext cx="3277326" cy="267062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403773" y="483327"/>
            <a:ext cx="3274422" cy="590441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19A0D-DBD5-4284-A57B-37A0D3FB5C2C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8666-35B2-42A7-8F66-077C4D5CE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68" r:id="rId25"/>
    <p:sldLayoutId id="2147483669" r:id="rId26"/>
    <p:sldLayoutId id="2147483670" r:id="rId27"/>
    <p:sldLayoutId id="2147483671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5" Type="http://schemas.microsoft.com/office/2007/relationships/hdphoto" Target="../media/hdphoto13.wd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9.wdp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72" b="8954"/>
          <a:stretch/>
        </p:blipFill>
        <p:spPr>
          <a:xfrm>
            <a:off x="0" y="-522126"/>
            <a:ext cx="12290298" cy="7380126"/>
          </a:xfrm>
        </p:spPr>
      </p:pic>
      <p:grpSp>
        <p:nvGrpSpPr>
          <p:cNvPr id="3" name="Group 2" hidden="1"/>
          <p:cNvGrpSpPr/>
          <p:nvPr/>
        </p:nvGrpSpPr>
        <p:grpSpPr>
          <a:xfrm>
            <a:off x="4535602" y="3968841"/>
            <a:ext cx="3495013" cy="220373"/>
            <a:chOff x="4341349" y="3770058"/>
            <a:chExt cx="3495013" cy="220373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4400984" y="3770058"/>
              <a:ext cx="3316108" cy="2203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spc="3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POWERPOINT TEMPLATE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4341349" y="3798621"/>
              <a:ext cx="119270" cy="1192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717092" y="3798621"/>
              <a:ext cx="119270" cy="1192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 Placeholder 2"/>
          <p:cNvSpPr txBox="1">
            <a:spLocks/>
          </p:cNvSpPr>
          <p:nvPr/>
        </p:nvSpPr>
        <p:spPr>
          <a:xfrm>
            <a:off x="2750644" y="2851355"/>
            <a:ext cx="7533898" cy="1352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br>
              <a:rPr lang="en-US" sz="7200" b="1" spc="300" dirty="0">
                <a:solidFill>
                  <a:schemeClr val="bg1"/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br>
              <a:rPr lang="en-US" sz="7200" b="1" spc="300" dirty="0">
                <a:solidFill>
                  <a:schemeClr val="bg1"/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7200" b="1" spc="300" dirty="0">
                <a:solidFill>
                  <a:srgbClr val="FFCD2F"/>
                </a:solidFill>
                <a:latin typeface="MV Boli" panose="02000500030200090000" pitchFamily="2" charset="0"/>
                <a:ea typeface="Lato Black" panose="020F0502020204030203" pitchFamily="34" charset="0"/>
                <a:cs typeface="MV Boli" panose="02000500030200090000" pitchFamily="2" charset="0"/>
              </a:rPr>
              <a:t>Zippy Delivery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306901" y="2403630"/>
            <a:ext cx="3952414" cy="634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rgbClr val="FFCD2F"/>
                </a:solidFill>
                <a:latin typeface="MV Boli" panose="02000500030200090000" pitchFamily="2" charset="0"/>
                <a:ea typeface="Lato Black" panose="020F0502020204030203" pitchFamily="34" charset="0"/>
                <a:cs typeface="MV Boli" panose="02000500030200090000" pitchFamily="2" charset="0"/>
              </a:rPr>
              <a:t>Welcome to</a:t>
            </a:r>
          </a:p>
        </p:txBody>
      </p:sp>
    </p:spTree>
    <p:extLst>
      <p:ext uri="{BB962C8B-B14F-4D97-AF65-F5344CB8AC3E}">
        <p14:creationId xmlns:p14="http://schemas.microsoft.com/office/powerpoint/2010/main" val="325311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8080596" y="709953"/>
            <a:ext cx="1846173" cy="17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 rot="16200000">
            <a:off x="-737589" y="5816607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-1729657" y="3015484"/>
            <a:ext cx="410173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4590244" y="4915039"/>
            <a:ext cx="1846173" cy="17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D5643-8211-4CBF-9D31-38EB037AE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24" y="1457146"/>
            <a:ext cx="3065088" cy="2603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9814B3-5613-598F-6168-F571435D39A1}"/>
              </a:ext>
            </a:extLst>
          </p:cNvPr>
          <p:cNvSpPr txBox="1"/>
          <p:nvPr/>
        </p:nvSpPr>
        <p:spPr>
          <a:xfrm>
            <a:off x="959629" y="27958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Eureka Server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F2D49-FE67-89AB-E7F7-1DAEEC65C348}"/>
              </a:ext>
            </a:extLst>
          </p:cNvPr>
          <p:cNvSpPr txBox="1"/>
          <p:nvPr/>
        </p:nvSpPr>
        <p:spPr>
          <a:xfrm>
            <a:off x="812361" y="1457146"/>
            <a:ext cx="72557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-20" dirty="0">
                <a:latin typeface="Calibri" panose="020F0502020204030204" pitchFamily="34" charset="0"/>
                <a:cs typeface="Calibri" panose="020F0502020204030204" pitchFamily="34" charset="0"/>
              </a:rPr>
              <a:t>Eureka </a:t>
            </a:r>
            <a:r>
              <a:rPr lang="en-US" sz="1800" spc="-10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r>
              <a:rPr lang="en-US" sz="1800" spc="-3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application 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that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holds the  information</a:t>
            </a:r>
            <a:r>
              <a:rPr lang="en-US"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60" dirty="0">
                <a:latin typeface="Calibri" panose="020F0502020204030204" pitchFamily="34" charset="0"/>
                <a:cs typeface="Calibri" panose="020F0502020204030204" pitchFamily="34" charset="0"/>
              </a:rPr>
              <a:t>about</a:t>
            </a:r>
            <a:r>
              <a:rPr lang="en-US" sz="18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sz="18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en-US" sz="1800" spc="-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5" dirty="0"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  <a:r>
              <a:rPr lang="en-US" sz="1800" spc="-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applications.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Each microservice will register into eureka server and it will knows all the client application running on each port and IP addresses.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 if one microservice wants to know address of another microservice they will go to eureka server to get the address of that specific microservice.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pc="-20" dirty="0">
                <a:latin typeface="Calibri" panose="020F0502020204030204" pitchFamily="34" charset="0"/>
                <a:cs typeface="Calibri" panose="020F0502020204030204" pitchFamily="34" charset="0"/>
              </a:rPr>
              <a:t>Eureka </a:t>
            </a:r>
            <a:r>
              <a:rPr lang="en-US" spc="5" dirty="0">
                <a:latin typeface="Calibri" panose="020F0502020204030204" pitchFamily="34" charset="0"/>
                <a:cs typeface="Calibri" panose="020F0502020204030204" pitchFamily="34" charset="0"/>
              </a:rPr>
              <a:t>server </a:t>
            </a:r>
            <a:r>
              <a:rPr lang="en-US" spc="-3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pc="-5" dirty="0">
                <a:latin typeface="Calibri" panose="020F0502020204030204" pitchFamily="34" charset="0"/>
                <a:cs typeface="Calibri" panose="020F0502020204030204" pitchFamily="34" charset="0"/>
              </a:rPr>
              <a:t>also 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known </a:t>
            </a:r>
            <a:r>
              <a:rPr lang="en-US" spc="-75" dirty="0">
                <a:latin typeface="Calibri" panose="020F0502020204030204" pitchFamily="34" charset="0"/>
                <a:cs typeface="Calibri" panose="020F0502020204030204" pitchFamily="34" charset="0"/>
              </a:rPr>
              <a:t>as </a:t>
            </a:r>
            <a:r>
              <a:rPr lang="en-US" spc="15" dirty="0">
                <a:latin typeface="Calibri" panose="020F0502020204030204" pitchFamily="34" charset="0"/>
                <a:cs typeface="Calibri" panose="020F0502020204030204" pitchFamily="34" charset="0"/>
              </a:rPr>
              <a:t>Discovery </a:t>
            </a:r>
            <a:r>
              <a:rPr lang="en-US" spc="-10" dirty="0">
                <a:latin typeface="Calibri" panose="020F0502020204030204" pitchFamily="34" charset="0"/>
                <a:cs typeface="Calibri" panose="020F0502020204030204" pitchFamily="34" charset="0"/>
              </a:rPr>
              <a:t>Server</a:t>
            </a:r>
            <a:r>
              <a:rPr lang="en-US" spc="4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IN" dirty="0"/>
              <a:t>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09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 txBox="1">
            <a:spLocks/>
          </p:cNvSpPr>
          <p:nvPr/>
        </p:nvSpPr>
        <p:spPr>
          <a:xfrm rot="16200000">
            <a:off x="10921931" y="5118587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8" name="Rectangle 17"/>
          <p:cNvSpPr/>
          <p:nvPr/>
        </p:nvSpPr>
        <p:spPr>
          <a:xfrm rot="16200000" flipV="1">
            <a:off x="9960383" y="2187183"/>
            <a:ext cx="399497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8562448" y="2463868"/>
            <a:ext cx="2156801" cy="257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>
            <a:off x="8133646" y="682489"/>
            <a:ext cx="2854750" cy="1066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806686-BAF8-14FA-29F3-C1A8840498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90" y="1785418"/>
            <a:ext cx="4240244" cy="2352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94FB80-32CC-555A-3C9C-B45227D25DB6}"/>
              </a:ext>
            </a:extLst>
          </p:cNvPr>
          <p:cNvSpPr txBox="1"/>
          <p:nvPr/>
        </p:nvSpPr>
        <p:spPr>
          <a:xfrm>
            <a:off x="256988" y="396991"/>
            <a:ext cx="9996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JSON Web Token For Authentication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643F0-2C33-EB1E-92C9-2EB077706B1B}"/>
              </a:ext>
            </a:extLst>
          </p:cNvPr>
          <p:cNvSpPr txBox="1"/>
          <p:nvPr/>
        </p:nvSpPr>
        <p:spPr>
          <a:xfrm>
            <a:off x="874236" y="1586705"/>
            <a:ext cx="59736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15" dirty="0">
                <a:latin typeface="Arial"/>
                <a:cs typeface="Arial"/>
              </a:rPr>
              <a:t>It </a:t>
            </a:r>
            <a:r>
              <a:rPr lang="en-US" sz="1800" spc="-30" dirty="0">
                <a:latin typeface="Arial"/>
                <a:cs typeface="Arial"/>
              </a:rPr>
              <a:t>is </a:t>
            </a:r>
            <a:r>
              <a:rPr lang="en-US" sz="1800" spc="-40" dirty="0">
                <a:latin typeface="Arial"/>
                <a:cs typeface="Arial"/>
              </a:rPr>
              <a:t>a </a:t>
            </a:r>
            <a:r>
              <a:rPr lang="en-US" sz="1800" spc="25" dirty="0">
                <a:latin typeface="Arial"/>
                <a:cs typeface="Arial"/>
              </a:rPr>
              <a:t>standard </a:t>
            </a:r>
            <a:r>
              <a:rPr lang="en-US" sz="1800" spc="55" dirty="0">
                <a:latin typeface="Arial"/>
                <a:cs typeface="Arial"/>
              </a:rPr>
              <a:t>for </a:t>
            </a:r>
            <a:r>
              <a:rPr lang="en-US" sz="1800" spc="30" dirty="0">
                <a:latin typeface="Arial"/>
                <a:cs typeface="Arial"/>
              </a:rPr>
              <a:t>token-based</a:t>
            </a:r>
            <a:r>
              <a:rPr lang="en-US" sz="1800" spc="-330" dirty="0">
                <a:latin typeface="Arial"/>
                <a:cs typeface="Arial"/>
              </a:rPr>
              <a:t> </a:t>
            </a:r>
            <a:r>
              <a:rPr lang="en-US" sz="1800" spc="30" dirty="0">
                <a:latin typeface="Arial"/>
                <a:cs typeface="Arial"/>
              </a:rPr>
              <a:t>authentication.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JWTs are </a:t>
            </a:r>
            <a:r>
              <a:rPr lang="en-US" i="0" dirty="0">
                <a:solidFill>
                  <a:srgbClr val="202124"/>
                </a:solidFill>
                <a:effectLst/>
              </a:rPr>
              <a:t>a good way of securely transmitting information between parties because they can be signed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which means you can be sure that the senders are who they say they are. Additionally, the structure of a JWT allows you to verify that the content</a:t>
            </a:r>
            <a:br>
              <a:rPr lang="en-US" b="0" i="0" dirty="0">
                <a:solidFill>
                  <a:srgbClr val="202124"/>
                </a:solidFill>
                <a:effectLst/>
                <a:latin typeface="Arial Rounded MT Bold" panose="020F0704030504030204" pitchFamily="34" charset="0"/>
              </a:rPr>
            </a:br>
            <a:endParaRPr lang="en-US" b="0" i="0" dirty="0">
              <a:solidFill>
                <a:srgbClr val="202124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3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86F13E-4A07-0451-A11C-FD86039AC523}"/>
              </a:ext>
            </a:extLst>
          </p:cNvPr>
          <p:cNvSpPr/>
          <p:nvPr/>
        </p:nvSpPr>
        <p:spPr>
          <a:xfrm rot="16200000">
            <a:off x="-1761388" y="2764468"/>
            <a:ext cx="409981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6BAC28-2C53-925E-96A9-C69B504AB598}"/>
              </a:ext>
            </a:extLst>
          </p:cNvPr>
          <p:cNvSpPr txBox="1"/>
          <p:nvPr/>
        </p:nvSpPr>
        <p:spPr>
          <a:xfrm rot="16200000">
            <a:off x="-820792" y="5792043"/>
            <a:ext cx="2218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9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76D7DD72-CF92-0CFD-65B8-A646DBB3CEC0}"/>
              </a:ext>
            </a:extLst>
          </p:cNvPr>
          <p:cNvSpPr/>
          <p:nvPr/>
        </p:nvSpPr>
        <p:spPr>
          <a:xfrm>
            <a:off x="7496272" y="2458605"/>
            <a:ext cx="4291731" cy="839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5339F5-4F25-14FF-8881-ED27F29364AB}"/>
              </a:ext>
            </a:extLst>
          </p:cNvPr>
          <p:cNvSpPr txBox="1"/>
          <p:nvPr/>
        </p:nvSpPr>
        <p:spPr>
          <a:xfrm>
            <a:off x="816076" y="368086"/>
            <a:ext cx="4228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Feign Client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FB8765-48A9-62C0-B9B1-B6D7E681E8E1}"/>
              </a:ext>
            </a:extLst>
          </p:cNvPr>
          <p:cNvSpPr txBox="1"/>
          <p:nvPr/>
        </p:nvSpPr>
        <p:spPr>
          <a:xfrm>
            <a:off x="559138" y="1661652"/>
            <a:ext cx="6689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Feign Client is a declarative REST client in Spring Boot Web application. So if we are using feign client than we create an interface and annotate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5" dirty="0">
                <a:latin typeface="Calibri" panose="020F0502020204030204" pitchFamily="34" charset="0"/>
                <a:cs typeface="Calibri" panose="020F0502020204030204" pitchFamily="34" charset="0"/>
              </a:rPr>
              <a:t>In Synchronous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communication </a:t>
            </a:r>
            <a:r>
              <a:rPr lang="en-US" sz="1800" spc="-35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spc="-4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chain </a:t>
            </a:r>
            <a:r>
              <a:rPr lang="en-US" sz="1800" spc="60" dirty="0">
                <a:latin typeface="Calibri" panose="020F0502020204030204" pitchFamily="34" charset="0"/>
                <a:cs typeface="Calibri" panose="020F0502020204030204" pitchFamily="34" charset="0"/>
              </a:rPr>
              <a:t>of  </a:t>
            </a:r>
            <a:r>
              <a:rPr lang="en-US" sz="1800" spc="15" dirty="0">
                <a:latin typeface="Calibri" panose="020F0502020204030204" pitchFamily="34" charset="0"/>
                <a:cs typeface="Calibri" panose="020F0502020204030204" pitchFamily="34" charset="0"/>
              </a:rPr>
              <a:t>requests </a:t>
            </a:r>
            <a:r>
              <a:rPr lang="en-US" sz="1800" spc="-30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1800" spc="30" dirty="0">
                <a:latin typeface="Calibri" panose="020F0502020204030204" pitchFamily="34" charset="0"/>
                <a:cs typeface="Calibri" panose="020F0502020204030204" pitchFamily="34" charset="0"/>
              </a:rPr>
              <a:t>created </a:t>
            </a:r>
            <a:r>
              <a:rPr lang="en-US" sz="1800" spc="55" dirty="0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sz="1800" spc="-3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spc="10" dirty="0">
                <a:latin typeface="Calibri" panose="020F0502020204030204" pitchFamily="34" charset="0"/>
                <a:cs typeface="Calibri" panose="020F0502020204030204" pitchFamily="34" charset="0"/>
              </a:rPr>
              <a:t>microservices  </a:t>
            </a:r>
            <a:r>
              <a:rPr lang="en-US"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while </a:t>
            </a:r>
            <a:r>
              <a:rPr lang="en-US" sz="1800" spc="25" dirty="0">
                <a:latin typeface="Calibri" panose="020F0502020204030204" pitchFamily="34" charset="0"/>
                <a:cs typeface="Calibri" panose="020F0502020204030204" pitchFamily="34" charset="0"/>
              </a:rPr>
              <a:t>serving </a:t>
            </a:r>
            <a:r>
              <a:rPr lang="en-US" sz="1800" spc="45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spc="40" dirty="0"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en-US" sz="1800" spc="-3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spc="20" dirty="0">
                <a:latin typeface="Calibri" panose="020F0502020204030204" pitchFamily="34" charset="0"/>
                <a:cs typeface="Calibri" panose="020F0502020204030204" pitchFamily="34" charset="0"/>
              </a:rPr>
              <a:t>request.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help of feign client one microservice communicate with another microservice . It allows us to do with annotation.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97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 rot="16200000" flipV="1">
            <a:off x="-1977332" y="2600113"/>
            <a:ext cx="4637552" cy="498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 rot="16200000">
            <a:off x="-718277" y="5652118"/>
            <a:ext cx="2069541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68" name="Text Placeholder 2"/>
          <p:cNvSpPr txBox="1">
            <a:spLocks/>
          </p:cNvSpPr>
          <p:nvPr/>
        </p:nvSpPr>
        <p:spPr>
          <a:xfrm>
            <a:off x="-120484" y="1301627"/>
            <a:ext cx="3976914" cy="363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 We Used In</a:t>
            </a:r>
          </a:p>
        </p:txBody>
      </p:sp>
      <p:sp>
        <p:nvSpPr>
          <p:cNvPr id="69" name="Text Placeholder 2"/>
          <p:cNvSpPr txBox="1">
            <a:spLocks/>
          </p:cNvSpPr>
          <p:nvPr/>
        </p:nvSpPr>
        <p:spPr>
          <a:xfrm>
            <a:off x="2744690" y="442776"/>
            <a:ext cx="8218278" cy="512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Technologies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3F810-F60C-3441-9B3F-1C7F43C1EC84}"/>
              </a:ext>
            </a:extLst>
          </p:cNvPr>
          <p:cNvSpPr txBox="1"/>
          <p:nvPr/>
        </p:nvSpPr>
        <p:spPr>
          <a:xfrm>
            <a:off x="2438400" y="1664713"/>
            <a:ext cx="3982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Front-End</a:t>
            </a:r>
          </a:p>
        </p:txBody>
      </p:sp>
      <p:pic>
        <p:nvPicPr>
          <p:cNvPr id="8" name="Picture 2" descr="Angular JS JavaScript Developer - New Angularjs Logo - Affiche et  Impression d'art | TeePublic FR">
            <a:extLst>
              <a:ext uri="{FF2B5EF4-FFF2-40B4-BE49-F238E27FC236}">
                <a16:creationId xmlns:a16="http://schemas.microsoft.com/office/drawing/2014/main" id="{BC796E7B-BE5D-6A14-A8A7-30D8D9187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318" y="5005111"/>
            <a:ext cx="1439458" cy="141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ML - Wikipedia">
            <a:extLst>
              <a:ext uri="{FF2B5EF4-FFF2-40B4-BE49-F238E27FC236}">
                <a16:creationId xmlns:a16="http://schemas.microsoft.com/office/drawing/2014/main" id="{97653738-3195-2438-0E44-BC510653E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46" y="3169895"/>
            <a:ext cx="1668836" cy="137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7CFD49-5A56-1C59-E3B7-B534616FA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930" y="3241390"/>
            <a:ext cx="1224126" cy="1224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4E640-6E06-8416-6987-6A9F8DEDB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69" y="4936883"/>
            <a:ext cx="1319760" cy="1417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1F85D-5D5F-55BF-42CA-BDC2952B1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31" y="3088453"/>
            <a:ext cx="1377063" cy="13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0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 txBox="1">
            <a:spLocks/>
          </p:cNvSpPr>
          <p:nvPr/>
        </p:nvSpPr>
        <p:spPr>
          <a:xfrm rot="16200000">
            <a:off x="-392701" y="5460180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7" name="Rectangle 16"/>
          <p:cNvSpPr/>
          <p:nvPr/>
        </p:nvSpPr>
        <p:spPr>
          <a:xfrm rot="16200000">
            <a:off x="-1426133" y="2498271"/>
            <a:ext cx="410173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39A12-BB69-24E2-E1C2-FBDE9AC3015D}"/>
              </a:ext>
            </a:extLst>
          </p:cNvPr>
          <p:cNvSpPr txBox="1"/>
          <p:nvPr/>
        </p:nvSpPr>
        <p:spPr>
          <a:xfrm>
            <a:off x="601876" y="147204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278D6-086A-E867-46AC-4E6D655A1AD5}"/>
              </a:ext>
            </a:extLst>
          </p:cNvPr>
          <p:cNvSpPr txBox="1"/>
          <p:nvPr/>
        </p:nvSpPr>
        <p:spPr>
          <a:xfrm>
            <a:off x="-368880" y="8124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HTML &amp; </a:t>
            </a:r>
            <a:r>
              <a:rPr lang="en-US" sz="36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C S </a:t>
            </a:r>
            <a:r>
              <a:rPr lang="en-US" sz="3600" b="1" dirty="0" err="1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S</a:t>
            </a:r>
            <a:endParaRPr 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2" name="Picture 4" descr="HTML - Wikipedia">
            <a:extLst>
              <a:ext uri="{FF2B5EF4-FFF2-40B4-BE49-F238E27FC236}">
                <a16:creationId xmlns:a16="http://schemas.microsoft.com/office/drawing/2014/main" id="{E159B3DE-4549-5F0B-EF97-03DACB87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530" y="2284993"/>
            <a:ext cx="1668836" cy="137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9733E4-F1FB-31C1-D339-0C6F1A392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12" y="3374617"/>
            <a:ext cx="1377063" cy="13770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096E44-9DE7-79D3-DA4C-2B1C036FC535}"/>
              </a:ext>
            </a:extLst>
          </p:cNvPr>
          <p:cNvSpPr txBox="1"/>
          <p:nvPr/>
        </p:nvSpPr>
        <p:spPr>
          <a:xfrm>
            <a:off x="964172" y="1800992"/>
            <a:ext cx="706239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The Hyper Text Markup Language or HTML is the standard markup language for documents designed to be displayed in a web browser. It can be assisted by technologies such as Cascading Style Sheets.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CSS is the language we use to style an HTML document.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CSS describes how HTML elements should be displayed.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3974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 txBox="1">
            <a:spLocks/>
          </p:cNvSpPr>
          <p:nvPr/>
        </p:nvSpPr>
        <p:spPr>
          <a:xfrm rot="16200000">
            <a:off x="-763078" y="5460181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0" name="Rectangle 9"/>
          <p:cNvSpPr/>
          <p:nvPr/>
        </p:nvSpPr>
        <p:spPr>
          <a:xfrm rot="16200000" flipV="1">
            <a:off x="-1839655" y="2560329"/>
            <a:ext cx="4290286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804255" y="743244"/>
            <a:ext cx="4005910" cy="397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accent2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Bootstrap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98606B-3DD6-EB0A-9610-EE460CFA7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981" y="1469918"/>
            <a:ext cx="2040198" cy="20401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82916-018F-47B8-8433-685580320101}"/>
              </a:ext>
            </a:extLst>
          </p:cNvPr>
          <p:cNvSpPr txBox="1"/>
          <p:nvPr/>
        </p:nvSpPr>
        <p:spPr>
          <a:xfrm>
            <a:off x="1028206" y="1616608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800" dirty="0"/>
              <a:t>Bootstrap is a free and open-source CSS framework . It contains HTML, CSS and JavaScript-based design templates for typography, forms, buttons, navigation, and other interface components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1028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 txBox="1">
            <a:spLocks/>
          </p:cNvSpPr>
          <p:nvPr/>
        </p:nvSpPr>
        <p:spPr>
          <a:xfrm rot="16200000">
            <a:off x="10973793" y="5933416"/>
            <a:ext cx="1885223" cy="165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379579" y="334297"/>
            <a:ext cx="8759048" cy="88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spc="300" dirty="0">
                <a:solidFill>
                  <a:schemeClr val="accent6">
                    <a:lumMod val="75000"/>
                  </a:schemeClr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Angular</a:t>
            </a:r>
            <a:r>
              <a:rPr lang="en-US" sz="4800" i="1" spc="300" dirty="0">
                <a:solidFill>
                  <a:schemeClr val="accent6">
                    <a:lumMod val="75000"/>
                  </a:schemeClr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 &amp; </a:t>
            </a:r>
            <a:r>
              <a:rPr lang="en-US" sz="4800" i="1" spc="300" dirty="0">
                <a:solidFill>
                  <a:srgbClr val="FF0066"/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Angular</a:t>
            </a:r>
            <a:r>
              <a:rPr lang="en-US" sz="4800" i="1" spc="300" dirty="0">
                <a:solidFill>
                  <a:schemeClr val="accent6">
                    <a:lumMod val="75000"/>
                  </a:schemeClr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4800" spc="300" dirty="0">
                <a:solidFill>
                  <a:schemeClr val="accent6">
                    <a:lumMod val="75000"/>
                  </a:schemeClr>
                </a:solidFill>
                <a:latin typeface="PT Serif" panose="020A06030405050202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Material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9A7BA0-E985-3167-D831-416AA2EB2F4D}"/>
              </a:ext>
            </a:extLst>
          </p:cNvPr>
          <p:cNvSpPr/>
          <p:nvPr/>
        </p:nvSpPr>
        <p:spPr>
          <a:xfrm rot="16200000">
            <a:off x="9629006" y="2621696"/>
            <a:ext cx="462051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2ABCE-E55A-D8DC-0A7D-9B8D7A43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72" y="4598987"/>
            <a:ext cx="1319760" cy="1417069"/>
          </a:xfrm>
          <a:prstGeom prst="rect">
            <a:avLst/>
          </a:prstGeom>
        </p:spPr>
      </p:pic>
      <p:sp>
        <p:nvSpPr>
          <p:cNvPr id="9" name="object 8">
            <a:extLst>
              <a:ext uri="{FF2B5EF4-FFF2-40B4-BE49-F238E27FC236}">
                <a16:creationId xmlns:a16="http://schemas.microsoft.com/office/drawing/2014/main" id="{211C84CA-25DD-6AED-6C3A-7DD369282BBC}"/>
              </a:ext>
            </a:extLst>
          </p:cNvPr>
          <p:cNvSpPr/>
          <p:nvPr/>
        </p:nvSpPr>
        <p:spPr>
          <a:xfrm>
            <a:off x="9915364" y="1746106"/>
            <a:ext cx="1419177" cy="1527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46FB6-BCE2-EBFF-998F-41C18F2E3268}"/>
              </a:ext>
            </a:extLst>
          </p:cNvPr>
          <p:cNvSpPr txBox="1"/>
          <p:nvPr/>
        </p:nvSpPr>
        <p:spPr>
          <a:xfrm>
            <a:off x="567559" y="1575307"/>
            <a:ext cx="89795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2400" spc="45" dirty="0">
                <a:cs typeface="Arial"/>
              </a:rPr>
              <a:t>Angular </a:t>
            </a:r>
            <a:r>
              <a:rPr lang="en-US" sz="2400" spc="-30" dirty="0">
                <a:cs typeface="Arial"/>
              </a:rPr>
              <a:t>is </a:t>
            </a:r>
            <a:r>
              <a:rPr lang="en-US" sz="2400" dirty="0">
                <a:cs typeface="Arial"/>
              </a:rPr>
              <a:t>an </a:t>
            </a:r>
            <a:r>
              <a:rPr lang="en-US" sz="2400" spc="25" dirty="0">
                <a:cs typeface="Arial"/>
              </a:rPr>
              <a:t>open-source,</a:t>
            </a:r>
            <a:r>
              <a:rPr lang="en-US" sz="2400" spc="-375" dirty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JavaScript </a:t>
            </a:r>
            <a:r>
              <a:rPr lang="en-US" sz="2400" spc="35" dirty="0">
                <a:cs typeface="Arial"/>
              </a:rPr>
              <a:t>framework  </a:t>
            </a:r>
            <a:r>
              <a:rPr lang="en-US" sz="2400" spc="45" dirty="0">
                <a:cs typeface="Arial"/>
              </a:rPr>
              <a:t>written in</a:t>
            </a:r>
            <a:r>
              <a:rPr lang="en-US" sz="2400" spc="-220" dirty="0">
                <a:cs typeface="Arial"/>
              </a:rPr>
              <a:t> </a:t>
            </a:r>
            <a:r>
              <a:rPr lang="en-US" sz="2400" spc="-5" dirty="0">
                <a:cs typeface="Arial"/>
              </a:rPr>
              <a:t>TypeScript.</a:t>
            </a:r>
            <a:endParaRPr lang="en-US" sz="2400" dirty="0">
              <a:cs typeface="Arial"/>
            </a:endParaRPr>
          </a:p>
          <a:p>
            <a:pPr marL="342900" indent="-3429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354965" marR="29845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/>
              <a:t>	</a:t>
            </a:r>
            <a:r>
              <a:rPr lang="en-US" sz="2400" spc="-25" dirty="0">
                <a:cs typeface="Arial"/>
              </a:rPr>
              <a:t>Its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spc="45" dirty="0">
                <a:cs typeface="Arial"/>
              </a:rPr>
              <a:t>primary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spc="55" dirty="0">
                <a:cs typeface="Arial"/>
              </a:rPr>
              <a:t>purpose</a:t>
            </a:r>
            <a:r>
              <a:rPr lang="en-US" sz="2400" spc="-75" dirty="0">
                <a:cs typeface="Arial"/>
              </a:rPr>
              <a:t> </a:t>
            </a:r>
            <a:r>
              <a:rPr lang="en-US" sz="2400" spc="-30" dirty="0">
                <a:cs typeface="Arial"/>
              </a:rPr>
              <a:t>is</a:t>
            </a:r>
            <a:r>
              <a:rPr lang="en-US" sz="2400" spc="-50" dirty="0">
                <a:cs typeface="Arial"/>
              </a:rPr>
              <a:t> </a:t>
            </a:r>
            <a:r>
              <a:rPr lang="en-US" sz="2400" spc="80" dirty="0">
                <a:cs typeface="Arial"/>
              </a:rPr>
              <a:t>to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spc="65" dirty="0">
                <a:cs typeface="Arial"/>
              </a:rPr>
              <a:t>develop</a:t>
            </a:r>
            <a:r>
              <a:rPr lang="en-US" sz="2400" spc="-85" dirty="0">
                <a:cs typeface="Arial"/>
              </a:rPr>
              <a:t> </a:t>
            </a:r>
            <a:r>
              <a:rPr lang="en-US" sz="2400" spc="40" dirty="0">
                <a:cs typeface="Arial"/>
              </a:rPr>
              <a:t>single-page  </a:t>
            </a:r>
            <a:r>
              <a:rPr lang="en-US" sz="2400" spc="30" dirty="0">
                <a:cs typeface="Arial"/>
              </a:rPr>
              <a:t>applications.</a:t>
            </a:r>
          </a:p>
          <a:p>
            <a:pPr marL="354965" marR="29845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endParaRPr lang="en-US" sz="2400" spc="30" dirty="0">
              <a:cs typeface="Arial"/>
            </a:endParaRPr>
          </a:p>
          <a:p>
            <a:pPr marL="354965" marR="29845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b="0" i="0" dirty="0">
                <a:solidFill>
                  <a:srgbClr val="202124"/>
                </a:solidFill>
                <a:effectLst/>
              </a:rPr>
              <a:t>Angular Material is </a:t>
            </a:r>
            <a:r>
              <a:rPr lang="en-US" sz="2400" i="0" dirty="0">
                <a:solidFill>
                  <a:srgbClr val="202124"/>
                </a:solidFill>
                <a:effectLst/>
              </a:rPr>
              <a:t>a User Interface (UI) component library that developers can use in their Angular projects to speed up the development of elegant and consistent user interfaces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. Angular Material offers you reusable and beautiful UI components like Cards, Inputs, Data Tables, and much more.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72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 rot="16200000">
            <a:off x="-825213" y="5815078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-2135110" y="2674198"/>
            <a:ext cx="4691675" cy="478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8747" y="352275"/>
            <a:ext cx="4842955" cy="778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DataBases</a:t>
            </a:r>
            <a:r>
              <a:rPr 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Used</a:t>
            </a:r>
          </a:p>
        </p:txBody>
      </p:sp>
      <p:pic>
        <p:nvPicPr>
          <p:cNvPr id="4" name="Picture 24" descr="MySQL | Most Popular Open Source Relational Database | AWS">
            <a:extLst>
              <a:ext uri="{FF2B5EF4-FFF2-40B4-BE49-F238E27FC236}">
                <a16:creationId xmlns:a16="http://schemas.microsoft.com/office/drawing/2014/main" id="{29DE2983-7F6F-B28D-756C-65872BA03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95" y="2657547"/>
            <a:ext cx="2943569" cy="17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ongoDB logo and symbol, meaning, history, PNG">
            <a:extLst>
              <a:ext uri="{FF2B5EF4-FFF2-40B4-BE49-F238E27FC236}">
                <a16:creationId xmlns:a16="http://schemas.microsoft.com/office/drawing/2014/main" id="{0B7AC1AA-F582-D5B9-FCCB-6C20A8349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43" y="2814237"/>
            <a:ext cx="5592496" cy="337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7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 rot="16200000">
            <a:off x="10980562" y="5908854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9629080" y="2682850"/>
            <a:ext cx="4729127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7779850" y="2278143"/>
            <a:ext cx="2318307" cy="855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F3EB1-CE92-457E-8082-A1D0D46FD9EC}"/>
              </a:ext>
            </a:extLst>
          </p:cNvPr>
          <p:cNvSpPr txBox="1"/>
          <p:nvPr/>
        </p:nvSpPr>
        <p:spPr>
          <a:xfrm>
            <a:off x="715940" y="304800"/>
            <a:ext cx="2115730" cy="715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</a:rPr>
              <a:t>MySql</a:t>
            </a:r>
            <a:r>
              <a:rPr lang="en-US" sz="40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</a:rPr>
              <a:t> :</a:t>
            </a:r>
            <a:endParaRPr lang="en-IN" sz="4000" dirty="0"/>
          </a:p>
        </p:txBody>
      </p:sp>
      <p:pic>
        <p:nvPicPr>
          <p:cNvPr id="16" name="Picture 24" descr="MySQL | Most Popular Open Source Relational Database | AWS">
            <a:extLst>
              <a:ext uri="{FF2B5EF4-FFF2-40B4-BE49-F238E27FC236}">
                <a16:creationId xmlns:a16="http://schemas.microsoft.com/office/drawing/2014/main" id="{8222B4D3-4EF4-B489-1104-B7E22B97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61" y="1522430"/>
            <a:ext cx="2943569" cy="17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4CB832-7C27-7424-97F3-D4171CE2D5B7}"/>
              </a:ext>
            </a:extLst>
          </p:cNvPr>
          <p:cNvSpPr txBox="1"/>
          <p:nvPr/>
        </p:nvSpPr>
        <p:spPr>
          <a:xfrm>
            <a:off x="449055" y="1422367"/>
            <a:ext cx="728507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MySQL is</a:t>
            </a:r>
            <a:r>
              <a:rPr lang="en-US" sz="280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 database management system.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relational database stores data in separate tables rather than putting all the data in one big storeroom. The database structure is organized into physical files optimized for speed.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17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1196026" y="487169"/>
            <a:ext cx="2797905" cy="855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Mongo DB</a:t>
            </a:r>
          </a:p>
        </p:txBody>
      </p:sp>
      <p:sp>
        <p:nvSpPr>
          <p:cNvPr id="10" name="Rectangle 9"/>
          <p:cNvSpPr/>
          <p:nvPr/>
        </p:nvSpPr>
        <p:spPr>
          <a:xfrm rot="16200000" flipV="1">
            <a:off x="-1752242" y="4711878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 rot="16200000">
            <a:off x="-771236" y="883311"/>
            <a:ext cx="2108845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pic>
        <p:nvPicPr>
          <p:cNvPr id="13" name="Picture 8" descr="MongoDB logo and symbol, meaning, history, PNG">
            <a:extLst>
              <a:ext uri="{FF2B5EF4-FFF2-40B4-BE49-F238E27FC236}">
                <a16:creationId xmlns:a16="http://schemas.microsoft.com/office/drawing/2014/main" id="{65E47EB5-CC72-A9A4-9746-1806A76F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322" y="1213611"/>
            <a:ext cx="4091492" cy="24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3B77E7-A287-B8AA-D68E-1D78BFCF5AF2}"/>
              </a:ext>
            </a:extLst>
          </p:cNvPr>
          <p:cNvSpPr txBox="1"/>
          <p:nvPr/>
        </p:nvSpPr>
        <p:spPr>
          <a:xfrm>
            <a:off x="742166" y="1753120"/>
            <a:ext cx="604234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urw-din"/>
              </a:rPr>
              <a:t>MongoDB is an open-source document-oriented database that is designed to store a large scale of data and also allows you to work with that data very efficiently</a:t>
            </a:r>
            <a:r>
              <a:rPr lang="en-US" sz="2400" dirty="0">
                <a:solidFill>
                  <a:srgbClr val="000000"/>
                </a:solidFill>
                <a:latin typeface="Akzidenz Grotesk BQ Light"/>
              </a:rPr>
              <a:t>.</a:t>
            </a:r>
            <a:br>
              <a:rPr lang="en-US" sz="2400" dirty="0">
                <a:solidFill>
                  <a:srgbClr val="000000"/>
                </a:solidFill>
                <a:latin typeface="Akzidenz Grotesk BQ Light"/>
              </a:rPr>
            </a:br>
            <a:endParaRPr lang="en-US" sz="2400" dirty="0">
              <a:solidFill>
                <a:srgbClr val="000000"/>
              </a:solidFill>
              <a:latin typeface="Akzidenz Grotesk BQ Ligh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kzidenz Grotesk BQ Light"/>
              </a:rPr>
              <a:t>MongoDB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kzidenz Grotesk BQ Medium"/>
              </a:rPr>
              <a:t>stores data in flexible, JSON-like documents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kzidenz Grotesk BQ Light"/>
              </a:rPr>
              <a:t>, meaning fields can vary from document to document and data structure can be changed over time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kzidenz Grotesk BQ Light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kzidenz Grotesk BQ Light"/>
              </a:rPr>
            </a:br>
            <a:endParaRPr lang="en-US" sz="2400" b="0" i="0" dirty="0">
              <a:solidFill>
                <a:srgbClr val="000000"/>
              </a:solidFill>
              <a:effectLst/>
              <a:latin typeface="Akzidenz Grotesk BQ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263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17">
            <a:extLst>
              <a:ext uri="{FF2B5EF4-FFF2-40B4-BE49-F238E27FC236}">
                <a16:creationId xmlns:a16="http://schemas.microsoft.com/office/drawing/2014/main" id="{3F272B77-51F8-AB0E-B980-8AC6FB571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608949"/>
            <a:ext cx="3311437" cy="97309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Jayendra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Kumar Singh</a:t>
            </a:r>
          </a:p>
          <a:p>
            <a:pPr algn="l"/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l"/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Chitkula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Saikiran</a:t>
            </a: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US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Abhishek Sinha</a:t>
            </a: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26" r="6126"/>
          <a:stretch>
            <a:fillRect/>
          </a:stretch>
        </p:blipFill>
        <p:spPr>
          <a:xfrm>
            <a:off x="1147701" y="972478"/>
            <a:ext cx="2374900" cy="4060825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55" r="8555"/>
          <a:stretch>
            <a:fillRect/>
          </a:stretch>
        </p:blipFill>
        <p:spPr>
          <a:xfrm>
            <a:off x="3511410" y="972478"/>
            <a:ext cx="2354263" cy="4060825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030502" y="242293"/>
            <a:ext cx="3824748" cy="599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onstantia" panose="02030602050306030303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  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 rot="16200000">
            <a:off x="432321" y="4834319"/>
            <a:ext cx="2230299" cy="295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bg1"/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FANTASTIC FOOD -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0989209" y="222384"/>
            <a:ext cx="1092339" cy="281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b="1" dirty="0">
              <a:solidFill>
                <a:srgbClr val="FFCD2F"/>
              </a:solidFill>
              <a:latin typeface="Jalitta" pitchFamily="50" charset="0"/>
              <a:ea typeface="Lato Black" panose="020F0502020204030203" pitchFamily="34" charset="0"/>
              <a:cs typeface="Sun Valley - Demo" pitchFamily="2" charset="0"/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6096000" y="1084796"/>
            <a:ext cx="3065334" cy="370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  Presented By</a:t>
            </a:r>
          </a:p>
        </p:txBody>
      </p:sp>
      <p:sp>
        <p:nvSpPr>
          <p:cNvPr id="12" name="Rectangle 11"/>
          <p:cNvSpPr/>
          <p:nvPr/>
        </p:nvSpPr>
        <p:spPr>
          <a:xfrm rot="16200000" flipV="1">
            <a:off x="-1592592" y="4292237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 rot="16200000">
            <a:off x="-574192" y="970231"/>
            <a:ext cx="2115238" cy="457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9D6533-EF8D-BCDE-1125-C9D6BACD2F7E}"/>
              </a:ext>
            </a:extLst>
          </p:cNvPr>
          <p:cNvSpPr txBox="1"/>
          <p:nvPr/>
        </p:nvSpPr>
        <p:spPr>
          <a:xfrm>
            <a:off x="10630227" y="280567"/>
            <a:ext cx="1029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🍕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1095BE-2DE2-91F8-EE4E-87EB4880AA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r="31759" b="47939"/>
          <a:stretch/>
        </p:blipFill>
        <p:spPr>
          <a:xfrm>
            <a:off x="6597158" y="2969049"/>
            <a:ext cx="630654" cy="7597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60902F-38AC-55BB-723D-E9D9E800F3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58" y="4231544"/>
            <a:ext cx="544422" cy="7597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7300EF-8E63-82E1-43DD-F248DE0C059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8" t="25763" r="43031" b="52248"/>
          <a:stretch/>
        </p:blipFill>
        <p:spPr>
          <a:xfrm>
            <a:off x="6607280" y="1918033"/>
            <a:ext cx="534300" cy="6775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EB6DCE-7EFA-C757-D29A-2BE39787FE98}"/>
              </a:ext>
            </a:extLst>
          </p:cNvPr>
          <p:cNvSpPr txBox="1"/>
          <p:nvPr/>
        </p:nvSpPr>
        <p:spPr>
          <a:xfrm>
            <a:off x="9776612" y="911866"/>
            <a:ext cx="2157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FOOD FEED</a:t>
            </a:r>
          </a:p>
          <a:p>
            <a:endParaRPr lang="en-IN" sz="11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1655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39" b="32103"/>
          <a:stretch/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>
            <a:fillRect/>
          </a:stretch>
        </p:blipFill>
        <p:spPr>
          <a:xfrm>
            <a:off x="7642979" y="-2154960"/>
            <a:ext cx="3857898" cy="6858000"/>
          </a:xfrm>
        </p:spPr>
      </p:pic>
      <p:sp>
        <p:nvSpPr>
          <p:cNvPr id="6" name="Rectangle 5"/>
          <p:cNvSpPr/>
          <p:nvPr/>
        </p:nvSpPr>
        <p:spPr>
          <a:xfrm rot="16200000" flipV="1">
            <a:off x="-1731974" y="4504060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 rot="16200000">
            <a:off x="-741301" y="1251512"/>
            <a:ext cx="2183929" cy="250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76073" y="1898667"/>
            <a:ext cx="4929527" cy="687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Through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335076" y="978545"/>
            <a:ext cx="2661746" cy="295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rgbClr val="FFCD2F"/>
                </a:solidFill>
                <a:latin typeface="Jalitta" pitchFamily="50" charset="0"/>
                <a:ea typeface="Lato Black" panose="020F0502020204030203" pitchFamily="34" charset="0"/>
                <a:cs typeface="Sun Valley - Demo" pitchFamily="2" charset="0"/>
              </a:rPr>
              <a:t>Project Walk</a:t>
            </a:r>
          </a:p>
        </p:txBody>
      </p:sp>
    </p:spTree>
    <p:extLst>
      <p:ext uri="{BB962C8B-B14F-4D97-AF65-F5344CB8AC3E}">
        <p14:creationId xmlns:p14="http://schemas.microsoft.com/office/powerpoint/2010/main" val="265240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886A3-568B-BBDB-7650-9DECE4FB29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40" y="362493"/>
            <a:ext cx="10443920" cy="658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F09EB-6F4C-C6CA-B972-195F8CDB3304}"/>
              </a:ext>
            </a:extLst>
          </p:cNvPr>
          <p:cNvSpPr txBox="1"/>
          <p:nvPr/>
        </p:nvSpPr>
        <p:spPr>
          <a:xfrm flipH="1">
            <a:off x="724142" y="245804"/>
            <a:ext cx="592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ARCHITECTURE 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E6D40-63C3-D041-368F-63D6FFDC3733}"/>
              </a:ext>
            </a:extLst>
          </p:cNvPr>
          <p:cNvSpPr/>
          <p:nvPr/>
        </p:nvSpPr>
        <p:spPr>
          <a:xfrm rot="16200000">
            <a:off x="9894723" y="2631778"/>
            <a:ext cx="4171336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36AF9-E9F4-38C9-7712-EFE39E85A1AD}"/>
              </a:ext>
            </a:extLst>
          </p:cNvPr>
          <p:cNvSpPr txBox="1"/>
          <p:nvPr/>
        </p:nvSpPr>
        <p:spPr>
          <a:xfrm rot="5400000">
            <a:off x="10977502" y="5747389"/>
            <a:ext cx="20057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8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</p:spTree>
    <p:extLst>
      <p:ext uri="{BB962C8B-B14F-4D97-AF65-F5344CB8AC3E}">
        <p14:creationId xmlns:p14="http://schemas.microsoft.com/office/powerpoint/2010/main" val="77690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2EE85-5CAB-9D99-FCA2-CFFEA5B5C4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" y="267279"/>
            <a:ext cx="10564206" cy="6788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8F0C42-C6A9-97F2-EE34-40926E9E6244}"/>
              </a:ext>
            </a:extLst>
          </p:cNvPr>
          <p:cNvSpPr txBox="1"/>
          <p:nvPr/>
        </p:nvSpPr>
        <p:spPr>
          <a:xfrm>
            <a:off x="1019503" y="267279"/>
            <a:ext cx="5351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WORK</a:t>
            </a:r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IN" sz="32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FLOW-DIAGRAM</a:t>
            </a:r>
          </a:p>
        </p:txBody>
      </p:sp>
    </p:spTree>
    <p:extLst>
      <p:ext uri="{BB962C8B-B14F-4D97-AF65-F5344CB8AC3E}">
        <p14:creationId xmlns:p14="http://schemas.microsoft.com/office/powerpoint/2010/main" val="357114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8" r="12238"/>
          <a:stretch>
            <a:fillRect/>
          </a:stretch>
        </p:blipFill>
        <p:spPr>
          <a:xfrm flipH="1">
            <a:off x="7625954" y="0"/>
            <a:ext cx="6884533" cy="6858000"/>
          </a:xfr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3078921" y="1306283"/>
            <a:ext cx="3003196" cy="137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en-US" sz="54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 flipV="1">
            <a:off x="-1363632" y="4130927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 rot="16200000">
            <a:off x="-87195" y="1119822"/>
            <a:ext cx="1612406" cy="338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DELICIOUS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8C3C3-8969-92A8-790A-C2CF12C96E2F}"/>
              </a:ext>
            </a:extLst>
          </p:cNvPr>
          <p:cNvSpPr txBox="1"/>
          <p:nvPr/>
        </p:nvSpPr>
        <p:spPr>
          <a:xfrm>
            <a:off x="975296" y="1361965"/>
            <a:ext cx="5589785" cy="3483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151130" indent="-343535" algn="just">
              <a:lnSpc>
                <a:spcPct val="90000"/>
              </a:lnSpc>
              <a:spcBef>
                <a:spcPts val="100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b="0" i="0" dirty="0">
                <a:effectLst/>
                <a:latin typeface="Bahnschrift" panose="020B0502040204020203" pitchFamily="34" charset="0"/>
                <a:cs typeface="Arial"/>
              </a:rPr>
              <a:t>Zippy Delivery </a:t>
            </a:r>
            <a:r>
              <a:rPr lang="en-US" b="0" i="0" dirty="0">
                <a:effectLst/>
                <a:latin typeface="Bahnschrift" panose="020B0502040204020203" pitchFamily="34" charset="0"/>
              </a:rPr>
              <a:t>is an Indian online food ordering and delivery platform. </a:t>
            </a:r>
            <a:r>
              <a:rPr lang="en-US" dirty="0">
                <a:latin typeface="Bahnschrift" panose="020B0502040204020203" pitchFamily="34" charset="0"/>
              </a:rPr>
              <a:t>T</a:t>
            </a:r>
            <a:r>
              <a:rPr lang="en-US" b="0" i="0" dirty="0">
                <a:effectLst/>
                <a:latin typeface="Bahnschrift" panose="020B0502040204020203" pitchFamily="34" charset="0"/>
              </a:rPr>
              <a:t>he main branch </a:t>
            </a:r>
            <a:r>
              <a:rPr lang="en-US" dirty="0">
                <a:latin typeface="Bahnschrift" panose="020B0502040204020203" pitchFamily="34" charset="0"/>
              </a:rPr>
              <a:t>at </a:t>
            </a:r>
            <a:r>
              <a:rPr lang="en-US" b="0" i="0" dirty="0">
                <a:effectLst/>
                <a:latin typeface="Bahnschrift" panose="020B0502040204020203" pitchFamily="34" charset="0"/>
              </a:rPr>
              <a:t>Bangalore and operates in 10+  Indian cities .</a:t>
            </a:r>
          </a:p>
          <a:p>
            <a:pPr marL="355600" marR="151130" indent="-343535" algn="just">
              <a:lnSpc>
                <a:spcPct val="90000"/>
              </a:lnSpc>
              <a:spcBef>
                <a:spcPts val="1000"/>
              </a:spcBef>
              <a:buChar char="•"/>
              <a:tabLst>
                <a:tab pos="355600" algn="l"/>
                <a:tab pos="356235" algn="l"/>
              </a:tabLst>
            </a:pPr>
            <a:endParaRPr lang="en-US" b="0" i="0" dirty="0">
              <a:effectLst/>
              <a:latin typeface="Bahnschrift" panose="020B0502040204020203" pitchFamily="34" charset="0"/>
            </a:endParaRPr>
          </a:p>
          <a:p>
            <a:pPr marL="355600" marR="151130" indent="-343535" algn="just">
              <a:lnSpc>
                <a:spcPct val="90000"/>
              </a:lnSpc>
              <a:spcBef>
                <a:spcPts val="100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dirty="0">
                <a:latin typeface="Bahnschrift" panose="020B0502040204020203" pitchFamily="34" charset="0"/>
                <a:cs typeface="Arial"/>
              </a:rPr>
              <a:t>Services : Food Ordering.</a:t>
            </a:r>
          </a:p>
          <a:p>
            <a:pPr marL="12065" marR="151130" algn="just">
              <a:lnSpc>
                <a:spcPct val="90000"/>
              </a:lnSpc>
              <a:spcBef>
                <a:spcPts val="1000"/>
              </a:spcBef>
              <a:tabLst>
                <a:tab pos="355600" algn="l"/>
                <a:tab pos="356235" algn="l"/>
              </a:tabLst>
            </a:pPr>
            <a:r>
              <a:rPr lang="en-US" dirty="0">
                <a:latin typeface="Bahnschrift" panose="020B0502040204020203" pitchFamily="34" charset="0"/>
                <a:cs typeface="Arial"/>
              </a:rPr>
              <a:t> </a:t>
            </a:r>
          </a:p>
          <a:p>
            <a:pPr marL="297815" marR="15113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dirty="0">
                <a:latin typeface="Bahnschrift" panose="020B0502040204020203" pitchFamily="34" charset="0"/>
                <a:cs typeface="Arial"/>
              </a:rPr>
              <a:t> Founder : </a:t>
            </a:r>
            <a:r>
              <a:rPr lang="en-US" dirty="0" err="1">
                <a:latin typeface="Bahnschrift" panose="020B0502040204020203" pitchFamily="34" charset="0"/>
                <a:cs typeface="Arial"/>
              </a:rPr>
              <a:t>Jayendra</a:t>
            </a:r>
            <a:r>
              <a:rPr lang="en-US" dirty="0">
                <a:latin typeface="Bahnschrift" panose="020B0502040204020203" pitchFamily="34" charset="0"/>
                <a:cs typeface="Arial"/>
              </a:rPr>
              <a:t> Kumar Singh,</a:t>
            </a:r>
          </a:p>
          <a:p>
            <a:pPr marL="12065" marR="151130">
              <a:lnSpc>
                <a:spcPct val="90000"/>
              </a:lnSpc>
              <a:spcBef>
                <a:spcPts val="1000"/>
              </a:spcBef>
              <a:tabLst>
                <a:tab pos="355600" algn="l"/>
                <a:tab pos="356235" algn="l"/>
              </a:tabLst>
            </a:pPr>
            <a:r>
              <a:rPr lang="en-US" dirty="0">
                <a:latin typeface="Bahnschrift" panose="020B0502040204020203" pitchFamily="34" charset="0"/>
                <a:cs typeface="Arial"/>
              </a:rPr>
              <a:t>                      </a:t>
            </a:r>
            <a:r>
              <a:rPr lang="en-US" dirty="0" err="1">
                <a:latin typeface="Bahnschrift" panose="020B0502040204020203" pitchFamily="34" charset="0"/>
                <a:cs typeface="Arial"/>
              </a:rPr>
              <a:t>Chitkula</a:t>
            </a:r>
            <a:r>
              <a:rPr lang="en-US" dirty="0">
                <a:latin typeface="Bahnschrift" panose="020B0502040204020203" pitchFamily="34" charset="0"/>
                <a:cs typeface="Arial"/>
              </a:rPr>
              <a:t> </a:t>
            </a:r>
            <a:r>
              <a:rPr lang="en-US" dirty="0" err="1">
                <a:latin typeface="Bahnschrift" panose="020B0502040204020203" pitchFamily="34" charset="0"/>
                <a:cs typeface="Arial"/>
              </a:rPr>
              <a:t>Saikiran</a:t>
            </a:r>
            <a:r>
              <a:rPr lang="en-US" dirty="0">
                <a:latin typeface="Bahnschrift" panose="020B0502040204020203" pitchFamily="34" charset="0"/>
                <a:cs typeface="Arial"/>
              </a:rPr>
              <a:t>,</a:t>
            </a:r>
          </a:p>
          <a:p>
            <a:pPr marL="12065" marR="151130">
              <a:lnSpc>
                <a:spcPct val="90000"/>
              </a:lnSpc>
              <a:spcBef>
                <a:spcPts val="1000"/>
              </a:spcBef>
              <a:tabLst>
                <a:tab pos="355600" algn="l"/>
                <a:tab pos="356235" algn="l"/>
              </a:tabLst>
            </a:pPr>
            <a:r>
              <a:rPr lang="en-US" sz="1800" dirty="0">
                <a:latin typeface="Bahnschrift" panose="020B0502040204020203" pitchFamily="34" charset="0"/>
                <a:cs typeface="Arial"/>
              </a:rPr>
              <a:t>                      Abhishek Sinha</a:t>
            </a:r>
          </a:p>
          <a:p>
            <a:pPr marL="12065" marR="151130" algn="just">
              <a:lnSpc>
                <a:spcPct val="90000"/>
              </a:lnSpc>
              <a:spcBef>
                <a:spcPts val="1000"/>
              </a:spcBef>
              <a:tabLst>
                <a:tab pos="355600" algn="l"/>
                <a:tab pos="356235" algn="l"/>
              </a:tabLst>
            </a:pPr>
            <a:endParaRPr lang="en-US" sz="1800" dirty="0">
              <a:latin typeface="Bahnschrift" panose="020B0502040204020203" pitchFamily="34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3DE9F-7876-1B07-7A7E-DE7F8FFB458A}"/>
              </a:ext>
            </a:extLst>
          </p:cNvPr>
          <p:cNvSpPr txBox="1"/>
          <p:nvPr/>
        </p:nvSpPr>
        <p:spPr>
          <a:xfrm>
            <a:off x="1065764" y="533567"/>
            <a:ext cx="3398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215" dirty="0">
                <a:solidFill>
                  <a:srgbClr val="000000"/>
                </a:solidFill>
              </a:rPr>
              <a:t>About </a:t>
            </a:r>
            <a:r>
              <a:rPr lang="en-IN" sz="3200" spc="-285" dirty="0">
                <a:solidFill>
                  <a:srgbClr val="000000"/>
                </a:solidFill>
              </a:rPr>
              <a:t> Zippy  Delivery..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96730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44" r="16244"/>
          <a:stretch>
            <a:fillRect/>
          </a:stretch>
        </p:blipFill>
        <p:spPr>
          <a:xfrm>
            <a:off x="216889" y="216745"/>
            <a:ext cx="2979456" cy="2943905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17" r="16217"/>
          <a:stretch>
            <a:fillRect/>
          </a:stretch>
        </p:blipFill>
        <p:spPr>
          <a:xfrm>
            <a:off x="279529" y="3262854"/>
            <a:ext cx="2984642" cy="2949030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50" r="16350"/>
          <a:stretch>
            <a:fillRect/>
          </a:stretch>
        </p:blipFill>
        <p:spPr>
          <a:xfrm>
            <a:off x="3516274" y="3262853"/>
            <a:ext cx="2997874" cy="2962104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13"/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79" r="16279"/>
          <a:stretch>
            <a:fillRect/>
          </a:stretch>
        </p:blipFill>
        <p:spPr>
          <a:xfrm>
            <a:off x="3516274" y="216745"/>
            <a:ext cx="2979456" cy="2943905"/>
          </a:xfrm>
        </p:spPr>
      </p:pic>
      <p:sp>
        <p:nvSpPr>
          <p:cNvPr id="19" name="Text Placeholder 2"/>
          <p:cNvSpPr txBox="1">
            <a:spLocks/>
          </p:cNvSpPr>
          <p:nvPr/>
        </p:nvSpPr>
        <p:spPr>
          <a:xfrm>
            <a:off x="8801311" y="983183"/>
            <a:ext cx="3594712" cy="48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FOOD FEED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7114573" y="618840"/>
            <a:ext cx="3699693" cy="605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FFCD2F"/>
                </a:solidFill>
                <a:latin typeface="Javanese Text" panose="02000000000000000000" pitchFamily="2" charset="0"/>
                <a:ea typeface="Lato Black" panose="020F0502020204030203" pitchFamily="34" charset="0"/>
                <a:cs typeface="Sun Valley - Demo" pitchFamily="2" charset="0"/>
              </a:rPr>
              <a:t>Zippy Delivery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6921517" y="1762535"/>
            <a:ext cx="43115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App User will be able to register. A registered  user will be able to login.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Search for restaurant and cuisine based on the location  what we provided in the application.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be able to add his </a:t>
            </a:r>
            <a:r>
              <a:rPr lang="en-IN" dirty="0"/>
              <a:t>favourite</a:t>
            </a:r>
            <a:r>
              <a:rPr lang="en-US" dirty="0"/>
              <a:t> restaurant and cuisine. You can order your food from the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User can View all </a:t>
            </a:r>
            <a:r>
              <a:rPr lang="en-IN" dirty="0"/>
              <a:t>favourite</a:t>
            </a:r>
            <a:r>
              <a:rPr lang="en-US" dirty="0"/>
              <a:t> restaurants     and cuisines under </a:t>
            </a:r>
            <a:r>
              <a:rPr lang="en-IN" dirty="0"/>
              <a:t>favourite  </a:t>
            </a:r>
            <a:r>
              <a:rPr lang="en-US" dirty="0"/>
              <a:t>section and can remove from favorite section .</a:t>
            </a:r>
            <a:br>
              <a:rPr lang="en-US" dirty="0"/>
            </a:br>
            <a:endParaRPr lang="en-IN" dirty="0"/>
          </a:p>
          <a:p>
            <a:r>
              <a:rPr lang="en-US" dirty="0"/>
              <a:t>                                                                </a:t>
            </a:r>
            <a:endParaRPr lang="en-IN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 rot="16200000">
            <a:off x="10902279" y="5645804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9785418" y="2601013"/>
            <a:ext cx="4283289" cy="604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2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08" r="33780"/>
          <a:stretch/>
        </p:blipFill>
        <p:spPr>
          <a:xfrm>
            <a:off x="8353743" y="491397"/>
            <a:ext cx="3274422" cy="5904410"/>
          </a:xfr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33647" y="1716968"/>
            <a:ext cx="3382917" cy="41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5400" b="1" dirty="0">
              <a:solidFill>
                <a:srgbClr val="FFCD2F"/>
              </a:solidFill>
              <a:latin typeface="Jalitta" pitchFamily="50" charset="0"/>
              <a:ea typeface="Lato Black" panose="020F0502020204030203" pitchFamily="34" charset="0"/>
              <a:cs typeface="Sun Valley - Demo" pitchFamily="2" charset="0"/>
            </a:endParaRP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 rot="16200000">
            <a:off x="10904373" y="5422505"/>
            <a:ext cx="2071882" cy="3220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9898334" y="2495717"/>
            <a:ext cx="4058002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Angular JS JavaScript Developer - New Angularjs Logo - Affiche et  Impression d'art | TeePublic FR">
            <a:extLst>
              <a:ext uri="{FF2B5EF4-FFF2-40B4-BE49-F238E27FC236}">
                <a16:creationId xmlns:a16="http://schemas.microsoft.com/office/drawing/2014/main" id="{B1461B66-6B4C-FE6C-DCEA-EA97D78DB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0" y="1664068"/>
            <a:ext cx="1539128" cy="150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ML - Wikipedia">
            <a:extLst>
              <a:ext uri="{FF2B5EF4-FFF2-40B4-BE49-F238E27FC236}">
                <a16:creationId xmlns:a16="http://schemas.microsoft.com/office/drawing/2014/main" id="{4D44C84C-183C-DD13-564D-F3B31B389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812" y="1664068"/>
            <a:ext cx="1668836" cy="137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Logo Css Css3 - Free image on Pixabay">
            <a:extLst>
              <a:ext uri="{FF2B5EF4-FFF2-40B4-BE49-F238E27FC236}">
                <a16:creationId xmlns:a16="http://schemas.microsoft.com/office/drawing/2014/main" id="{6477808B-C3C8-301A-1A7B-81323E5A8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482" y="1664068"/>
            <a:ext cx="1539129" cy="16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MongoDB logo and symbol, meaning, history, PNG">
            <a:extLst>
              <a:ext uri="{FF2B5EF4-FFF2-40B4-BE49-F238E27FC236}">
                <a16:creationId xmlns:a16="http://schemas.microsoft.com/office/drawing/2014/main" id="{EB7F5D7B-E72A-ECB7-169B-E33846580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105" y="3571321"/>
            <a:ext cx="2489687" cy="150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Download Spring Framework Logo in SVG Vector or PNG File Format - Logo.wine">
            <a:extLst>
              <a:ext uri="{FF2B5EF4-FFF2-40B4-BE49-F238E27FC236}">
                <a16:creationId xmlns:a16="http://schemas.microsoft.com/office/drawing/2014/main" id="{B6326022-382D-44BB-328C-1C8C972B6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182" y="5050778"/>
            <a:ext cx="2926126" cy="194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MySQL | Most Popular Open Source Relational Database | AWS">
            <a:extLst>
              <a:ext uri="{FF2B5EF4-FFF2-40B4-BE49-F238E27FC236}">
                <a16:creationId xmlns:a16="http://schemas.microsoft.com/office/drawing/2014/main" id="{5721B050-E941-8A6E-5855-A2FC3D07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99" y="5193932"/>
            <a:ext cx="1849798" cy="111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GitHub - mockito/mockito: Most popular Mocking framework for unit tests  written in Java">
            <a:extLst>
              <a:ext uri="{FF2B5EF4-FFF2-40B4-BE49-F238E27FC236}">
                <a16:creationId xmlns:a16="http://schemas.microsoft.com/office/drawing/2014/main" id="{D2404AB0-DA6F-4576-4645-16D4267B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50" y="3604574"/>
            <a:ext cx="2734235" cy="126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E3358C-A467-6530-E0E8-8A8D217C86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14" y="1817004"/>
            <a:ext cx="1224126" cy="12241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8F40C3-6F1F-05B7-D2E6-52DD6CBC99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43" y="3605227"/>
            <a:ext cx="1319760" cy="141706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D13D859-4F18-23A3-7B05-22B66018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374" y="5268451"/>
            <a:ext cx="2734235" cy="136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3E5403-5336-EB6C-9F54-81DE912CD79F}"/>
              </a:ext>
            </a:extLst>
          </p:cNvPr>
          <p:cNvSpPr txBox="1"/>
          <p:nvPr/>
        </p:nvSpPr>
        <p:spPr>
          <a:xfrm>
            <a:off x="428240" y="299069"/>
            <a:ext cx="4360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spc="-355" dirty="0">
                <a:solidFill>
                  <a:srgbClr val="00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Technologies</a:t>
            </a:r>
            <a:r>
              <a:rPr lang="en-IN" sz="4000" spc="-125" dirty="0">
                <a:solidFill>
                  <a:srgbClr val="00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 </a:t>
            </a:r>
            <a:r>
              <a:rPr lang="en-IN" sz="4000" spc="-380" dirty="0">
                <a:solidFill>
                  <a:srgbClr val="00000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Tahoma" panose="020B0604030504040204" pitchFamily="34" charset="0"/>
              </a:rPr>
              <a:t>Used  :</a:t>
            </a:r>
            <a:endParaRPr lang="en-IN" sz="4000" dirty="0">
              <a:latin typeface="Yu Gothic Medium" panose="020B0500000000000000" pitchFamily="34" charset="-128"/>
              <a:ea typeface="Yu Gothic Medium" panose="020B05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43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429" b="7315"/>
          <a:stretch/>
        </p:blipFill>
        <p:spPr>
          <a:xfrm>
            <a:off x="8872682" y="-31531"/>
            <a:ext cx="3287486" cy="3069772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206" y="3101304"/>
            <a:ext cx="2824389" cy="2637344"/>
          </a:xfrm>
        </p:spPr>
      </p:pic>
      <p:sp>
        <p:nvSpPr>
          <p:cNvPr id="6" name="Rectangle 5"/>
          <p:cNvSpPr/>
          <p:nvPr/>
        </p:nvSpPr>
        <p:spPr>
          <a:xfrm rot="16200000" flipV="1">
            <a:off x="-1801413" y="4775362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 rot="16200000">
            <a:off x="-819418" y="1264776"/>
            <a:ext cx="2154077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42187" y="1776073"/>
            <a:ext cx="5181147" cy="4118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ct val="100000"/>
              </a:lnSpc>
              <a:spcBef>
                <a:spcPts val="775"/>
              </a:spcBef>
              <a:buChar char="•"/>
              <a:tabLst>
                <a:tab pos="241300" algn="l"/>
              </a:tabLst>
            </a:pPr>
            <a:r>
              <a:rPr lang="en-US" sz="3200" spc="-75" dirty="0">
                <a:latin typeface="Bahnschrift Light" panose="020B0502040204020203" pitchFamily="34" charset="0"/>
                <a:cs typeface="Arial"/>
              </a:rPr>
              <a:t> API </a:t>
            </a:r>
            <a:r>
              <a:rPr lang="en-US" sz="3200" dirty="0">
                <a:latin typeface="Bahnschrift Light" panose="020B0502040204020203" pitchFamily="34" charset="0"/>
                <a:cs typeface="Arial"/>
              </a:rPr>
              <a:t>Gateway</a:t>
            </a:r>
            <a:r>
              <a:rPr lang="en-US" sz="3200" spc="-90" dirty="0">
                <a:latin typeface="Bahnschrift Light" panose="020B0502040204020203" pitchFamily="34" charset="0"/>
                <a:cs typeface="Arial"/>
              </a:rPr>
              <a:t> </a:t>
            </a:r>
            <a:r>
              <a:rPr lang="en-US" sz="3200" spc="-15" dirty="0">
                <a:latin typeface="Bahnschrift Light" panose="020B0502040204020203" pitchFamily="34" charset="0"/>
                <a:cs typeface="Arial"/>
              </a:rPr>
              <a:t>Service</a:t>
            </a:r>
            <a:endParaRPr lang="en-US" sz="3200" dirty="0">
              <a:latin typeface="Bahnschrift Light" panose="020B0502040204020203" pitchFamily="34" charset="0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har char="•"/>
              <a:tabLst>
                <a:tab pos="241300" algn="l"/>
              </a:tabLst>
            </a:pPr>
            <a:r>
              <a:rPr lang="en-US" sz="3200" spc="-25" dirty="0">
                <a:latin typeface="Bahnschrift Light" panose="020B0502040204020203" pitchFamily="34" charset="0"/>
                <a:cs typeface="Arial"/>
              </a:rPr>
              <a:t> Eureka</a:t>
            </a:r>
            <a:r>
              <a:rPr lang="en-US" sz="3200" spc="-75" dirty="0">
                <a:latin typeface="Bahnschrift Light" panose="020B0502040204020203" pitchFamily="34" charset="0"/>
                <a:cs typeface="Arial"/>
              </a:rPr>
              <a:t> </a:t>
            </a:r>
            <a:r>
              <a:rPr lang="en-US" sz="3200" dirty="0">
                <a:latin typeface="Bahnschrift Light" panose="020B0502040204020203" pitchFamily="34" charset="0"/>
                <a:cs typeface="Arial"/>
              </a:rPr>
              <a:t>server</a:t>
            </a: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lang="en-US" sz="3200" spc="-25" dirty="0">
                <a:latin typeface="Bahnschrift Light" panose="020B0502040204020203" pitchFamily="34" charset="0"/>
                <a:cs typeface="Arial"/>
              </a:rPr>
              <a:t> JWT </a:t>
            </a:r>
            <a:r>
              <a:rPr lang="en-US" sz="3200" spc="90" dirty="0">
                <a:latin typeface="Bahnschrift Light" panose="020B0502040204020203" pitchFamily="34" charset="0"/>
                <a:cs typeface="Arial"/>
              </a:rPr>
              <a:t>for</a:t>
            </a:r>
            <a:r>
              <a:rPr lang="en-US" sz="3200" spc="-265" dirty="0">
                <a:latin typeface="Bahnschrift Light" panose="020B0502040204020203" pitchFamily="34" charset="0"/>
                <a:cs typeface="Arial"/>
              </a:rPr>
              <a:t> </a:t>
            </a:r>
            <a:r>
              <a:rPr lang="en-US" sz="3200" spc="60" dirty="0">
                <a:latin typeface="Bahnschrift Light" panose="020B0502040204020203" pitchFamily="34" charset="0"/>
                <a:cs typeface="Arial"/>
              </a:rPr>
              <a:t>Authentication</a:t>
            </a:r>
            <a:endParaRPr lang="en-US" sz="3200" dirty="0">
              <a:latin typeface="Bahnschrift Light" panose="020B0502040204020203" pitchFamily="34" charset="0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300" algn="l"/>
              </a:tabLst>
            </a:pPr>
            <a:r>
              <a:rPr lang="en-US" sz="3200" spc="20" dirty="0">
                <a:latin typeface="Bahnschrift Light" panose="020B0502040204020203" pitchFamily="34" charset="0"/>
                <a:cs typeface="Arial"/>
              </a:rPr>
              <a:t> Feign</a:t>
            </a:r>
            <a:r>
              <a:rPr lang="en-US" sz="3200" spc="-75" dirty="0">
                <a:latin typeface="Bahnschrift Light" panose="020B0502040204020203" pitchFamily="34" charset="0"/>
                <a:cs typeface="Arial"/>
              </a:rPr>
              <a:t> </a:t>
            </a:r>
            <a:r>
              <a:rPr lang="en-US" sz="3200" spc="55" dirty="0">
                <a:latin typeface="Bahnschrift Light" panose="020B0502040204020203" pitchFamily="34" charset="0"/>
                <a:cs typeface="Arial"/>
              </a:rPr>
              <a:t>Client</a:t>
            </a:r>
            <a:endParaRPr lang="en-US" sz="3200" dirty="0">
              <a:latin typeface="Bahnschrift Light" panose="020B0502040204020203" pitchFamily="34" charset="0"/>
              <a:cs typeface="Arial"/>
            </a:endParaRPr>
          </a:p>
          <a:p>
            <a:pPr marL="12700" indent="0">
              <a:lnSpc>
                <a:spcPct val="100000"/>
              </a:lnSpc>
              <a:spcBef>
                <a:spcPts val="660"/>
              </a:spcBef>
              <a:buNone/>
              <a:tabLst>
                <a:tab pos="241300" algn="l"/>
              </a:tabLst>
            </a:pPr>
            <a:endParaRPr lang="en-US" sz="3200" dirty="0">
              <a:latin typeface="Bahnschrift Light" panose="020B0502040204020203" pitchFamily="34" charset="0"/>
              <a:cs typeface="Arial"/>
            </a:endParaRPr>
          </a:p>
          <a:p>
            <a:pPr marL="0" indent="0">
              <a:buNone/>
            </a:pPr>
            <a:endParaRPr lang="en-US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8908596" y="4073481"/>
            <a:ext cx="2832199" cy="257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F73D7D-A5CC-78A7-C40B-C00025CBF8E4}"/>
              </a:ext>
            </a:extLst>
          </p:cNvPr>
          <p:cNvSpPr txBox="1"/>
          <p:nvPr/>
        </p:nvSpPr>
        <p:spPr>
          <a:xfrm flipH="1">
            <a:off x="874134" y="481781"/>
            <a:ext cx="7945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Light" panose="020B0502040204020203" pitchFamily="34" charset="0"/>
                <a:ea typeface="Ebrima" panose="02000000000000000000" pitchFamily="2" charset="0"/>
                <a:cs typeface="Arial" panose="020B0604020202020204" pitchFamily="34" charset="0"/>
              </a:rPr>
              <a:t>Features  We Have implemented in Backend Application :</a:t>
            </a:r>
            <a:endParaRPr lang="en-IN" sz="2800" b="1" dirty="0">
              <a:latin typeface="Bahnschrift Light" panose="020B0502040204020203" pitchFamily="34" charset="0"/>
              <a:ea typeface="Ebrima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2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6200000" flipV="1">
            <a:off x="-1568833" y="4661869"/>
            <a:ext cx="4118066" cy="472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 rot="16200000">
            <a:off x="-606505" y="1264970"/>
            <a:ext cx="2146198" cy="342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itchFamily="50" charset="0"/>
                <a:ea typeface="Lato Black" panose="020F0502020204030203" pitchFamily="34" charset="0"/>
                <a:cs typeface="Lato Black" panose="020F0502020204030203" pitchFamily="34" charset="0"/>
              </a:rPr>
              <a:t>Zippy delivery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152676" y="407052"/>
            <a:ext cx="5189130" cy="861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3600" spc="-425" dirty="0">
                <a:solidFill>
                  <a:srgbClr val="000000"/>
                </a:solidFill>
              </a:rPr>
              <a:t>      A P I   </a:t>
            </a:r>
            <a:r>
              <a:rPr lang="en-IN" sz="3600" spc="-135" dirty="0">
                <a:solidFill>
                  <a:srgbClr val="0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Gateway</a:t>
            </a:r>
            <a:r>
              <a:rPr lang="en-IN" sz="3600" spc="-440" dirty="0">
                <a:solidFill>
                  <a:srgbClr val="000000"/>
                </a:solidFill>
              </a:rPr>
              <a:t> </a:t>
            </a:r>
            <a:r>
              <a:rPr lang="en-IN" sz="3600" spc="-265" dirty="0">
                <a:solidFill>
                  <a:srgbClr val="000000"/>
                </a:solidFill>
              </a:rPr>
              <a:t>Service  </a:t>
            </a:r>
            <a:endParaRPr 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152673" y="1493517"/>
            <a:ext cx="6418165" cy="311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endParaRPr lang="en-US" sz="1600" b="0" i="0" dirty="0">
              <a:solidFill>
                <a:srgbClr val="202124"/>
              </a:solidFill>
              <a:effectLst/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97815" marR="508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1600" spc="-2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</a:t>
            </a:r>
            <a:r>
              <a:rPr lang="en-US" sz="1600" spc="-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-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API</a:t>
            </a:r>
            <a:r>
              <a:rPr lang="en-US" sz="1600" spc="-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Gateway</a:t>
            </a:r>
            <a:r>
              <a:rPr lang="en-US" sz="1600" spc="-7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offers</a:t>
            </a:r>
            <a:r>
              <a:rPr lang="en-US" sz="1600" spc="-6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-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</a:t>
            </a:r>
            <a:r>
              <a:rPr lang="en-US" sz="1600" spc="-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reverse</a:t>
            </a:r>
            <a:r>
              <a:rPr lang="en-US" sz="1600" spc="-7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3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proxy</a:t>
            </a:r>
            <a:r>
              <a:rPr lang="en-US" sz="1600" spc="-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to</a:t>
            </a:r>
            <a:r>
              <a:rPr lang="en-US" sz="1600" spc="-5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redirect  </a:t>
            </a:r>
            <a:r>
              <a:rPr lang="en-US" sz="1600" spc="7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or </a:t>
            </a:r>
            <a:r>
              <a:rPr lang="en-US" sz="1600" spc="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route </a:t>
            </a:r>
            <a:r>
              <a:rPr lang="en-US" sz="1600" spc="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requests </a:t>
            </a:r>
            <a:r>
              <a:rPr lang="en-US" sz="1600" spc="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to </a:t>
            </a:r>
            <a:r>
              <a:rPr lang="en-US" sz="1600" spc="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 </a:t>
            </a:r>
            <a:r>
              <a:rPr lang="en-US" sz="1600" spc="5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endpoints </a:t>
            </a:r>
            <a:r>
              <a:rPr lang="en-US" sz="1600" spc="6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of </a:t>
            </a:r>
            <a:r>
              <a:rPr lang="en-US" sz="1600" spc="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 </a:t>
            </a:r>
            <a:r>
              <a:rPr lang="en-US" sz="1600" spc="3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internal  </a:t>
            </a:r>
            <a:r>
              <a:rPr lang="en-US" sz="1600" spc="1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microservices. We </a:t>
            </a:r>
            <a:r>
              <a:rPr lang="en-US" sz="1600" spc="-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have </a:t>
            </a:r>
            <a:r>
              <a:rPr lang="en-US" sz="1600" spc="2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used </a:t>
            </a:r>
            <a:r>
              <a:rPr lang="en-US" sz="1600" spc="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Spring </a:t>
            </a:r>
            <a:r>
              <a:rPr lang="en-US" sz="1600" spc="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Cloud’s </a:t>
            </a:r>
            <a:r>
              <a:rPr lang="en-US" sz="1600" spc="-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API  </a:t>
            </a:r>
            <a:r>
              <a:rPr lang="en-US" sz="160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Gateway</a:t>
            </a:r>
            <a:r>
              <a:rPr lang="en-US" sz="1600" spc="-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-1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Service.</a:t>
            </a:r>
          </a:p>
          <a:p>
            <a:pPr marL="297815" marR="508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endParaRPr lang="en-US" sz="1600" spc="-10" dirty="0"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 marL="297815" marR="508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en-US" sz="1600" spc="-1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b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API stands for Application Program Interface. It is a server and it </a:t>
            </a: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act as a single entry point into a system</a:t>
            </a:r>
            <a:endParaRPr lang="en-US" sz="1600" spc="-10" dirty="0"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lang="en-US" sz="1600" dirty="0"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 marL="299085" marR="75946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600" spc="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It </a:t>
            </a:r>
            <a:r>
              <a:rPr lang="en-US" sz="1600" spc="-1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makes </a:t>
            </a:r>
            <a:r>
              <a:rPr lang="en-US" sz="1600" spc="6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it </a:t>
            </a:r>
            <a:r>
              <a:rPr lang="en-US" sz="1600" spc="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possible </a:t>
            </a:r>
            <a:r>
              <a:rPr lang="en-US" sz="1600" spc="5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for </a:t>
            </a:r>
            <a:r>
              <a:rPr lang="en-US" sz="1600" spc="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 </a:t>
            </a:r>
            <a:r>
              <a:rPr lang="en-US" sz="160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user </a:t>
            </a:r>
            <a:r>
              <a:rPr lang="en-US" sz="1600" spc="8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to </a:t>
            </a:r>
            <a:r>
              <a:rPr lang="en-US" sz="1600" spc="-4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access  </a:t>
            </a:r>
            <a:r>
              <a:rPr lang="en-US" sz="1600" spc="1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microservices </a:t>
            </a:r>
            <a:r>
              <a:rPr lang="en-US" sz="1600" spc="6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without </a:t>
            </a:r>
            <a:r>
              <a:rPr lang="en-US" sz="1600" spc="5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knowing </a:t>
            </a:r>
            <a:r>
              <a:rPr lang="en-US" sz="1600" spc="50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their</a:t>
            </a:r>
            <a:r>
              <a:rPr lang="en-US" sz="1600" spc="-36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  </a:t>
            </a:r>
            <a:r>
              <a:rPr lang="en-US" sz="1600" spc="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actual  </a:t>
            </a:r>
            <a:r>
              <a:rPr lang="en-US" sz="1600" spc="4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location</a:t>
            </a:r>
            <a:r>
              <a:rPr lang="en-US" sz="1600" spc="-7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 </a:t>
            </a:r>
            <a:r>
              <a:rPr lang="en-US" sz="1600" spc="-35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ea typeface="Cascadia Code" panose="020B0609020000020004" pitchFamily="49" charset="0"/>
              <a:cs typeface="Arial" panose="020B0604020202020204" pitchFamily="34" charset="0"/>
            </a:endParaRPr>
          </a:p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endParaRPr lang="en-US" sz="1600" spc="-10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endParaRPr lang="en-US" sz="1600" dirty="0">
              <a:latin typeface="Consolas" panose="020B060902020403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5288114" y="2884542"/>
            <a:ext cx="1983258" cy="10668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0" b="1" dirty="0">
              <a:solidFill>
                <a:srgbClr val="E4E4E4"/>
              </a:solidFill>
              <a:latin typeface="Helvetica Neue" pitchFamily="50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5706293" y="3259329"/>
            <a:ext cx="2156801" cy="257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A662C-C235-DA05-4484-C8517370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770" y="1493517"/>
            <a:ext cx="3001042" cy="34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6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795</Words>
  <Application>Microsoft Office PowerPoint</Application>
  <PresentationFormat>Widescreen</PresentationFormat>
  <Paragraphs>116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42" baseType="lpstr">
      <vt:lpstr>Yu Gothic Medium</vt:lpstr>
      <vt:lpstr>Akzidenz Grotesk BQ Light</vt:lpstr>
      <vt:lpstr>Akzidenz Grotesk BQ Medium</vt:lpstr>
      <vt:lpstr>Arial</vt:lpstr>
      <vt:lpstr>Arial Rounded MT Bold</vt:lpstr>
      <vt:lpstr>Bahnschrift</vt:lpstr>
      <vt:lpstr>Bahnschrift Light</vt:lpstr>
      <vt:lpstr>Calibri</vt:lpstr>
      <vt:lpstr>Calibri Light</vt:lpstr>
      <vt:lpstr>Cambria Math</vt:lpstr>
      <vt:lpstr>Cascadia Code</vt:lpstr>
      <vt:lpstr>Consolas</vt:lpstr>
      <vt:lpstr>Constantia</vt:lpstr>
      <vt:lpstr>Helvetica Neue</vt:lpstr>
      <vt:lpstr>Jalitta</vt:lpstr>
      <vt:lpstr>Javanese Text</vt:lpstr>
      <vt:lpstr>MV Boli</vt:lpstr>
      <vt:lpstr>Open Sans</vt:lpstr>
      <vt:lpstr>PT Serif</vt:lpstr>
      <vt:lpstr>urw-din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abdoel yoga</dc:creator>
  <cp:lastModifiedBy>sai kiran</cp:lastModifiedBy>
  <cp:revision>102</cp:revision>
  <dcterms:created xsi:type="dcterms:W3CDTF">2019-09-30T09:03:40Z</dcterms:created>
  <dcterms:modified xsi:type="dcterms:W3CDTF">2022-10-09T06:20:09Z</dcterms:modified>
</cp:coreProperties>
</file>